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0" r:id="rId4"/>
    <p:sldId id="311" r:id="rId5"/>
    <p:sldId id="312" r:id="rId6"/>
    <p:sldId id="316" r:id="rId7"/>
    <p:sldId id="290" r:id="rId8"/>
    <p:sldId id="273" r:id="rId9"/>
    <p:sldId id="314" r:id="rId10"/>
    <p:sldId id="291" r:id="rId11"/>
    <p:sldId id="315" r:id="rId12"/>
    <p:sldId id="313" r:id="rId13"/>
    <p:sldId id="317" r:id="rId14"/>
    <p:sldId id="30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CA"/>
    <a:srgbClr val="E0E0E0"/>
    <a:srgbClr val="FED5BE"/>
    <a:srgbClr val="FD3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98" autoAdjust="0"/>
  </p:normalViewPr>
  <p:slideViewPr>
    <p:cSldViewPr>
      <p:cViewPr varScale="1">
        <p:scale>
          <a:sx n="80" d="100"/>
          <a:sy n="80" d="100"/>
        </p:scale>
        <p:origin x="-18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solidFill>
                  <a:schemeClr val="bg1"/>
                </a:solidFill>
                <a:effectLst/>
              </a:rPr>
              <a:t>% Reporting Topic as a "Major" or "Critical" Problem</a:t>
            </a:r>
            <a:endParaRPr lang="en-US">
              <a:solidFill>
                <a:schemeClr val="bg1"/>
              </a:solidFill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Sheet3!$A$3</c:f>
              <c:strCache>
                <c:ptCount val="1"/>
                <c:pt idx="0">
                  <c:v>Hancock County</c:v>
                </c:pt>
              </c:strCache>
            </c:strRef>
          </c:tx>
          <c:invertIfNegative val="0"/>
          <c:cat>
            <c:strRef>
              <c:f>Sheet3!$B$2:$F$2</c:f>
              <c:strCache>
                <c:ptCount val="5"/>
                <c:pt idx="0">
                  <c:v>Obesity</c:v>
                </c:pt>
                <c:pt idx="1">
                  <c:v>Drug and Alcohol Abuse</c:v>
                </c:pt>
                <c:pt idx="2">
                  <c:v>Diabetes</c:v>
                </c:pt>
                <c:pt idx="3">
                  <c:v>Physical Activity and Nutrition</c:v>
                </c:pt>
                <c:pt idx="4">
                  <c:v>Depression</c:v>
                </c:pt>
              </c:strCache>
            </c:strRef>
          </c:cat>
          <c:val>
            <c:numRef>
              <c:f>Sheet3!$B$3:$F$3</c:f>
              <c:numCache>
                <c:formatCode>0%</c:formatCode>
                <c:ptCount val="5"/>
                <c:pt idx="0">
                  <c:v>0.82</c:v>
                </c:pt>
                <c:pt idx="1">
                  <c:v>0.76</c:v>
                </c:pt>
                <c:pt idx="2">
                  <c:v>0.72</c:v>
                </c:pt>
                <c:pt idx="3">
                  <c:v>0.71</c:v>
                </c:pt>
                <c:pt idx="4">
                  <c:v>0.71</c:v>
                </c:pt>
              </c:numCache>
            </c:numRef>
          </c:val>
        </c:ser>
        <c:ser>
          <c:idx val="1"/>
          <c:order val="1"/>
          <c:tx>
            <c:strRef>
              <c:f>Sheet3!$A$4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Sheet3!$B$2:$F$2</c:f>
              <c:strCache>
                <c:ptCount val="5"/>
                <c:pt idx="0">
                  <c:v>Obesity</c:v>
                </c:pt>
                <c:pt idx="1">
                  <c:v>Drug and Alcohol Abuse</c:v>
                </c:pt>
                <c:pt idx="2">
                  <c:v>Diabetes</c:v>
                </c:pt>
                <c:pt idx="3">
                  <c:v>Physical Activity and Nutrition</c:v>
                </c:pt>
                <c:pt idx="4">
                  <c:v>Depression</c:v>
                </c:pt>
              </c:strCache>
            </c:strRef>
          </c:cat>
          <c:val>
            <c:numRef>
              <c:f>Sheet3!$B$4:$F$4</c:f>
              <c:numCache>
                <c:formatCode>0%</c:formatCode>
                <c:ptCount val="5"/>
                <c:pt idx="0">
                  <c:v>0.78</c:v>
                </c:pt>
                <c:pt idx="1">
                  <c:v>0.8</c:v>
                </c:pt>
                <c:pt idx="2">
                  <c:v>0.63</c:v>
                </c:pt>
                <c:pt idx="3">
                  <c:v>0.69</c:v>
                </c:pt>
                <c:pt idx="4">
                  <c:v>0.67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591296"/>
        <c:axId val="141592832"/>
      </c:barChart>
      <c:catAx>
        <c:axId val="141591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1592832"/>
        <c:crosses val="autoZero"/>
        <c:auto val="1"/>
        <c:lblAlgn val="ctr"/>
        <c:lblOffset val="100"/>
        <c:noMultiLvlLbl val="0"/>
      </c:catAx>
      <c:valAx>
        <c:axId val="1415928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159129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% Reporting Topic as a "Major" or "Critical" Problem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Sheet3!$A$11</c:f>
              <c:strCache>
                <c:ptCount val="1"/>
                <c:pt idx="0">
                  <c:v>Hancock County</c:v>
                </c:pt>
              </c:strCache>
            </c:strRef>
          </c:tx>
          <c:invertIfNegative val="0"/>
          <c:cat>
            <c:strRef>
              <c:f>Sheet3!$B$10:$F$10</c:f>
              <c:strCache>
                <c:ptCount val="5"/>
                <c:pt idx="0">
                  <c:v>Transportation</c:v>
                </c:pt>
                <c:pt idx="1">
                  <c:v>Health Care Insurance</c:v>
                </c:pt>
                <c:pt idx="2">
                  <c:v>Health Literacy</c:v>
                </c:pt>
                <c:pt idx="3">
                  <c:v>Poverty</c:v>
                </c:pt>
                <c:pt idx="4">
                  <c:v>Employment</c:v>
                </c:pt>
              </c:strCache>
            </c:strRef>
          </c:cat>
          <c:val>
            <c:numRef>
              <c:f>Sheet3!$B$11:$F$11</c:f>
              <c:numCache>
                <c:formatCode>0%</c:formatCode>
                <c:ptCount val="5"/>
                <c:pt idx="0">
                  <c:v>0.72</c:v>
                </c:pt>
                <c:pt idx="1">
                  <c:v>0.72</c:v>
                </c:pt>
                <c:pt idx="2">
                  <c:v>0.72</c:v>
                </c:pt>
                <c:pt idx="3">
                  <c:v>0.7</c:v>
                </c:pt>
                <c:pt idx="4">
                  <c:v>0.66</c:v>
                </c:pt>
              </c:numCache>
            </c:numRef>
          </c:val>
        </c:ser>
        <c:ser>
          <c:idx val="1"/>
          <c:order val="1"/>
          <c:tx>
            <c:strRef>
              <c:f>Sheet3!$A$12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Sheet3!$B$10:$F$10</c:f>
              <c:strCache>
                <c:ptCount val="5"/>
                <c:pt idx="0">
                  <c:v>Transportation</c:v>
                </c:pt>
                <c:pt idx="1">
                  <c:v>Health Care Insurance</c:v>
                </c:pt>
                <c:pt idx="2">
                  <c:v>Health Literacy</c:v>
                </c:pt>
                <c:pt idx="3">
                  <c:v>Poverty</c:v>
                </c:pt>
                <c:pt idx="4">
                  <c:v>Employment</c:v>
                </c:pt>
              </c:strCache>
            </c:strRef>
          </c:cat>
          <c:val>
            <c:numRef>
              <c:f>Sheet3!$B$12:$F$12</c:f>
              <c:numCache>
                <c:formatCode>0%</c:formatCode>
                <c:ptCount val="5"/>
                <c:pt idx="0">
                  <c:v>0.67</c:v>
                </c:pt>
                <c:pt idx="1">
                  <c:v>0.64</c:v>
                </c:pt>
                <c:pt idx="2">
                  <c:v>0.62</c:v>
                </c:pt>
                <c:pt idx="3">
                  <c:v>0.78</c:v>
                </c:pt>
                <c:pt idx="4">
                  <c:v>0.64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844480"/>
        <c:axId val="141847552"/>
      </c:barChart>
      <c:catAx>
        <c:axId val="1418444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1847552"/>
        <c:crosses val="autoZero"/>
        <c:auto val="1"/>
        <c:lblAlgn val="ctr"/>
        <c:lblOffset val="100"/>
        <c:noMultiLvlLbl val="0"/>
      </c:catAx>
      <c:valAx>
        <c:axId val="1418475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18444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C71D-F406-4BBC-91D2-4DED456B459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2C6-5C9C-4010-A162-579602F9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C0033-0BCB-404B-A6BE-DC08A30DD1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A6A29-ACC4-486E-808B-F1490F47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Welcome/Introductions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Shared Health Needs Assessment &amp; Planning Process Project, also called Maine SHNAPP.  The mission is to create the framework and approach for a shared CHNA that: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 provides valuable population health assessment data to interested organizations and individuals,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 supports public health accreditation efforts, and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 addresses community benefit reporting needs of hospitals.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Ultimately, the Maine SHNAPP seeks to turn data into action and create the healthiest population in the USA.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issues affecting where we live, work, learn, and play in Hancock County based on information provided by the 81 respondents</a:t>
            </a:r>
            <a:r>
              <a:rPr lang="en-US" baseline="0" dirty="0" smtClean="0"/>
              <a:t> from this county on the Stakeholders Survey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People who responded to the survey were asked to rank these issues on a scale of 1-5 where “1” was Not at all a problem and “5” was Critical problem. (“4” = Major problem)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The full report for the county is located at www.maine.gov/SHNAPP/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Page </a:t>
            </a:r>
            <a:r>
              <a:rPr lang="en-US" baseline="0" dirty="0" smtClean="0"/>
              <a:t>24 </a:t>
            </a:r>
            <a:r>
              <a:rPr lang="en-US" baseline="0" dirty="0" smtClean="0"/>
              <a:t>of the Hancock County Report shows cross tabulations of the percentage of stakeholders who agreed that significant differences exist among groups experiencing health disparities for a certain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Page </a:t>
            </a:r>
            <a:r>
              <a:rPr lang="en-US" baseline="0" dirty="0" smtClean="0"/>
              <a:t>25 </a:t>
            </a:r>
            <a:r>
              <a:rPr lang="en-US" baseline="0" dirty="0" smtClean="0"/>
              <a:t>of the Hancock County Report shows cross tabulations of the percentage of stakeholders who identified certain factors/social determinants as key drivers that lead to a specific health condition [Handout?]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top 5 health factors for the state were: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(78%)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Access to Behavioral/Mental Health Care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Transportation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Care Insurance (64%)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Employment (64%)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Capture notes on the group’s thoughts…..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local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Recommendation – print this slide as</a:t>
            </a:r>
            <a:r>
              <a:rPr lang="en-US" baseline="0" dirty="0" smtClean="0"/>
              <a:t> a Handout for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supported financially and with resources by the four largest hospital systems in Maine and the Maine CDC.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state-wide public private partnership of its kind in the nation.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history -- EMHS, MG, and MH worked together in 2010-11 to create the OneMaine Health Collaborative CHNA and the Maine CDC completed the 2012 SHA.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Coordinating Council for Public Health facilitated the conversation among Maine CDC/DHHS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hospital leaders to work together on a unified health needs assessment and community engagement process – resulting in the Maine SHNAPP &amp; Shared CHNA.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Handout</a:t>
            </a:r>
            <a:r>
              <a:rPr lang="en-US" baseline="0" dirty="0" smtClean="0"/>
              <a:t> </a:t>
            </a:r>
            <a:r>
              <a:rPr lang="en-US" b="1" baseline="0" dirty="0" smtClean="0"/>
              <a:t>either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Indicator List (with all 160+ items along 18 domains) &amp; (short) Hancock County Summary Report</a:t>
            </a:r>
            <a:r>
              <a:rPr lang="en-US" baseline="0" dirty="0" smtClean="0"/>
              <a:t> </a:t>
            </a:r>
            <a:r>
              <a:rPr lang="en-US" b="1" baseline="0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handout full table of Hancock County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Background: Maine SHNAPP has two active subcommittees – Metrics and Community Engagement – that work in respective areas of expertise and provide recommendations to the Steering Committee run by representatives in leadership roles from each of the organizations represented within the MOU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took almost 2 years prior to this report to vet indicators and carefully selected the ones in this report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and Steering Committee contracted with Market Decisions to assist with analysis of secondary quantitative (collaborated with epidemiologists from Maine CDC), complete the Stakeholders Survey, and write 17 full-length reports [1 state, 16 county] along with 24 summary reports [16 county, 5 public health district, 3 urban area]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Hancock County Report can be used to form Blue Hill Memorial Hospital &amp; Maine Coast Memorial Hospital’s CHNA along with the </a:t>
            </a:r>
            <a:r>
              <a:rPr lang="en-US" baseline="0" dirty="0" err="1" smtClean="0"/>
              <a:t>Downeast</a:t>
            </a:r>
            <a:r>
              <a:rPr lang="en-US" baseline="0" dirty="0" smtClean="0"/>
              <a:t> District (Hancock &amp; Washington Counties) Public Health Improvement Plan – all hospital and public health improvement plans will inform the State Health Improvement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Describe coordination for non-profit hospitals &amp; public health (PH infrastructure and SHNAPP’s reliance on DLs &amp; DCCs)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shared CHNAs to obtain input from diverse community members (agencies &amp; individuals)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IRS requirements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-Non-profit hospitals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-Public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-Medically underserved, low-income, &amp; minority populations (members of groups or representatives from agencies serving groups)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b="1" baseline="0" dirty="0" smtClean="0"/>
              <a:t>Public Health Accreditation Board (PHAB)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</a:t>
            </a:r>
            <a:r>
              <a:rPr lang="en-US" b="0" baseline="0" dirty="0" smtClean="0"/>
              <a:t>-other government agencies (in addition to public health)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-not-for-profit groups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-statewide associations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-faith-based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-businesses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-voluntary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-academia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-military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-representatives from 2+ populations at higher risk or have poorer health outcomes	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What we are doing today satisfies “community engagement” requirements &amp; will be documented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[hospitals only] SHNAPP community engagement phase goes beyond minimum IRS requirement to obtain written comment from these groups.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 phase supports Maine CDC in achieving and maintaining accreditation through documentation of this process and community input.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gets incorporated into Maine SHNAPP hospitals’ Implementation Strategies (IRS requirement) and District Public Health Improvement Plans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Community Engagement Guidance document created by SHNAPP CE Subcommittee as a resource for local SHNAPP CE Committees led by Maine CDC District Liaisons and non-profit hospital community benefit representatives. Discuss how participation on SHNAPP CE Committee helps the process (and potentially people/organizations involved)….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referring to condensed data from the Shared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CHNA Hancock County Report: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 Summary Sheets and Priority Health Issues and Factors tables to identify topics that affect the population of Hancock County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consider these data within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context of the current (2015) CHNA/Implementation Strategy, some topics will command immediate attention and others will be “parked” for later attention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Stakeholder Survey – primary data source;</a:t>
            </a:r>
            <a:r>
              <a:rPr lang="en-US" baseline="0" dirty="0" smtClean="0"/>
              <a:t> instrument designed in collaboration with Maine SHNAPP Steering Committee and work groups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4 domains of questions: [1] stakeholder demographics, [2] health issues with greatest impact, [3] determinants of health, [4] health priorities and challenges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Snowball sample – stakeholder agencies received survey and shared with members/stakeholders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Total sample = 1,639; Hancock County = 81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represented health care agencies, public health agencies, law enforcement, municipalities, schools, businesses, social service agencies, and NGOs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Ranking above came from a list of 25 health issues [family health, chronic diseases, infectious diseases, healthy behaviors, other health issues]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were asked to identify on a scale of 1 to 5 where “1 is not at all a critical problem”, “4 is a major problem”, and “5 is a critical problem”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health issues for Hancock County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top 5 health issues for the state were: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Drug</a:t>
            </a:r>
            <a:r>
              <a:rPr lang="en-US" baseline="0" dirty="0" smtClean="0"/>
              <a:t> &amp; Alcohol Abuse (80%)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Obesity (78%)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Mental Health (71%)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Activity &amp; Nutrition (69%)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Depression (67%)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BC1325E-524A-4EAB-BBE5-F511CFAEFD5D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00834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50" r:id="rId4"/>
    <p:sldLayoutId id="214748375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maine.gov/SHNAPP/" TargetMode="External"/><Relationship Id="rId4" Type="http://schemas.openxmlformats.org/officeDocument/2006/relationships/hyperlink" Target="mailto:alfred.may@maine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771" y="1142999"/>
            <a:ext cx="6429829" cy="205740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Shared Community Health Needs Assessment (CHNA)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934200" cy="21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Data Summary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Hancock County Report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Fall 2015/Spring 2016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[name]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[date]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8200"/>
            <a:ext cx="3048000" cy="2362200"/>
          </a:xfrm>
          <a:prstGeom prst="rect">
            <a:avLst/>
          </a:prstGeom>
          <a:solidFill>
            <a:srgbClr val="FE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" y="914400"/>
            <a:ext cx="288980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Hancock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12667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Stakeholder Survey - </a:t>
            </a:r>
            <a:r>
              <a:rPr lang="en-US" sz="1600" b="1" dirty="0"/>
              <a:t>Total 1,639 surveys; Hancock 81 surveys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</a:t>
            </a:r>
            <a:r>
              <a:rPr lang="en-US" sz="1200" dirty="0"/>
              <a:t>SHNAPP Stakeholder Survey, 2015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608021"/>
              </p:ext>
            </p:extLst>
          </p:nvPr>
        </p:nvGraphicFramePr>
        <p:xfrm>
          <a:off x="609600" y="2212777"/>
          <a:ext cx="7772400" cy="411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Hancock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9099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6192982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Adapted from 2015  Shared Community Health Needs Assessment, </a:t>
            </a:r>
            <a:r>
              <a:rPr lang="en-US" sz="1200" dirty="0" smtClean="0"/>
              <a:t>Hancock </a:t>
            </a:r>
            <a:r>
              <a:rPr lang="en-US" sz="1200" dirty="0"/>
              <a:t>County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19" y="2286000"/>
            <a:ext cx="6468893" cy="37338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CHNA &amp; Implementation Strategy….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State Health Assessment &amp; DHIP….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1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2" y="4024249"/>
            <a:ext cx="1852612" cy="139294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219763"/>
            <a:ext cx="2415268" cy="135255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1771650" cy="23031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958"/>
            <a:ext cx="2286000" cy="17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Shared CHNA Contacts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Maine CDC District Liaison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Al May				Name</a:t>
            </a:r>
          </a:p>
          <a:p>
            <a:pPr marL="109728" indent="0">
              <a:buNone/>
            </a:pPr>
            <a:r>
              <a:rPr lang="en-US" dirty="0"/>
              <a:t>255-2017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	Phone</a:t>
            </a:r>
          </a:p>
          <a:p>
            <a:pPr marL="109728" indent="0">
              <a:buNone/>
            </a:pPr>
            <a:r>
              <a:rPr lang="en-US" sz="2000" u="sng" dirty="0" smtClean="0">
                <a:hlinkClick r:id="rId4"/>
              </a:rPr>
              <a:t>alfred.may@maine.gov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endParaRPr lang="en-US" sz="1900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 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Additional SHNAPP Contacts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Name				Name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/>
              <a:t>Phone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		Phone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	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Shared CHNA Reports: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5"/>
              </a:rPr>
              <a:t>www.maine.gov/SHNAPP/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SHNAPP </a:t>
            </a:r>
            <a:r>
              <a:rPr lang="en-US" dirty="0">
                <a:solidFill>
                  <a:srgbClr val="FF0000"/>
                </a:solidFill>
              </a:rPr>
              <a:t>Funders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210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47837"/>
            <a:ext cx="39989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3124200"/>
            <a:ext cx="3292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846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4430"/>
            <a:ext cx="4151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the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3443"/>
            <a:ext cx="8751125" cy="38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SHNAPP Process: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2161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057400"/>
            <a:ext cx="2895600" cy="3581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648200"/>
            <a:ext cx="39624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3124200"/>
            <a:ext cx="41910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7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">
            <a:off x="5388956" y="4800599"/>
            <a:ext cx="1095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245">
            <a:off x="6239249" y="4691268"/>
            <a:ext cx="126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 Today….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4910" cy="16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21450"/>
            <a:ext cx="2476875" cy="17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Hancock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1782979"/>
            <a:ext cx="7924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2015 Stakeholder Survey </a:t>
            </a:r>
            <a:r>
              <a:rPr lang="en-US" sz="1600" b="1" dirty="0" smtClean="0"/>
              <a:t>- Total 1,639 surveys; Hancock 81 surveys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6390492"/>
            <a:ext cx="396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SHNAPP Stakeholder Survey, 2015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116676"/>
              </p:ext>
            </p:extLst>
          </p:nvPr>
        </p:nvGraphicFramePr>
        <p:xfrm>
          <a:off x="680852" y="2193974"/>
          <a:ext cx="7853547" cy="419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Hancock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1" y="152248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700" y="6251992"/>
            <a:ext cx="672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2015  Shared Community Health Needs Assessment, Hancock County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28" y="1981062"/>
            <a:ext cx="5543550" cy="42481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3703</TotalTime>
  <Words>1418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Shared Community Health Needs Assessment (CHNA)</vt:lpstr>
      <vt:lpstr>Maine SHNAPP Funders</vt:lpstr>
      <vt:lpstr>Data included in the Reports</vt:lpstr>
      <vt:lpstr>SHNAPP Process:</vt:lpstr>
      <vt:lpstr>SHNAPP Process:</vt:lpstr>
      <vt:lpstr>SHNAPP Process:</vt:lpstr>
      <vt:lpstr>Our Task Today….</vt:lpstr>
      <vt:lpstr>Top health issues for Hancock County</vt:lpstr>
      <vt:lpstr>Top health issues for Hancock County</vt:lpstr>
      <vt:lpstr>Top issues affecting where we live, work, learn &amp; play in Hancock County</vt:lpstr>
      <vt:lpstr>Top issues affecting where we live, work, learn &amp; play in Hancock County</vt:lpstr>
      <vt:lpstr>Comparing these results with our current CHNA &amp; Implementation Strategy….</vt:lpstr>
      <vt:lpstr>Comparing these results with our current State Health Assessment &amp; DHIP….</vt:lpstr>
      <vt:lpstr>What are the next steps?</vt:lpstr>
      <vt:lpstr>Shared CHNA Contacts</vt:lpstr>
    </vt:vector>
  </TitlesOfParts>
  <Company>MaineGeneral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SHNAPP</dc:title>
  <dc:creator>%username%</dc:creator>
  <cp:lastModifiedBy>%username%</cp:lastModifiedBy>
  <cp:revision>197</cp:revision>
  <cp:lastPrinted>2015-09-09T11:18:45Z</cp:lastPrinted>
  <dcterms:created xsi:type="dcterms:W3CDTF">2015-06-09T16:33:57Z</dcterms:created>
  <dcterms:modified xsi:type="dcterms:W3CDTF">2015-10-15T12:22:09Z</dcterms:modified>
</cp:coreProperties>
</file>